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6" r:id="rId1"/>
  </p:sldMasterIdLst>
  <p:notesMasterIdLst>
    <p:notesMasterId r:id="rId13"/>
  </p:notesMasterIdLst>
  <p:sldIdLst>
    <p:sldId id="256" r:id="rId2"/>
    <p:sldId id="277" r:id="rId3"/>
    <p:sldId id="278" r:id="rId4"/>
    <p:sldId id="258" r:id="rId5"/>
    <p:sldId id="257" r:id="rId6"/>
    <p:sldId id="260" r:id="rId7"/>
    <p:sldId id="261" r:id="rId8"/>
    <p:sldId id="262" r:id="rId9"/>
    <p:sldId id="279" r:id="rId10"/>
    <p:sldId id="280" r:id="rId11"/>
    <p:sldId id="274" r:id="rId12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6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CBF8CC-031C-4B2D-9ED8-8B4A94EB6D78}" type="datetimeFigureOut">
              <a:rPr lang="ru-RU" smtClean="0"/>
              <a:pPr/>
              <a:t>20.03.2015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1AE565-6E6A-4B99-819B-71AAADD96C4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1AE565-6E6A-4B99-819B-71AAADD96C4D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7EAF463A-BC7C-46EE-9F1E-7F377CCA4891}" type="datetimeFigureOut">
              <a:rPr lang="en-US" smtClean="0"/>
              <a:pPr/>
              <a:t>3/20/2015</a:t>
            </a:fld>
            <a:endParaRPr lang="en-US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3/20/2015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3/20/2015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3/20/2015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3/20/2015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3/20/2015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3/20/2015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3/20/2015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3/20/2015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7EAF463A-BC7C-46EE-9F1E-7F377CCA4891}" type="datetimeFigureOut">
              <a:rPr lang="en-US" smtClean="0"/>
              <a:pPr/>
              <a:t>3/20/2015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7EAF463A-BC7C-46EE-9F1E-7F377CCA4891}" type="datetimeFigureOut">
              <a:rPr lang="en-US" smtClean="0"/>
              <a:pPr/>
              <a:t>3/20/2015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3/20/2015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37" r:id="rId1"/>
    <p:sldLayoutId id="2147483938" r:id="rId2"/>
    <p:sldLayoutId id="2147483939" r:id="rId3"/>
    <p:sldLayoutId id="2147483940" r:id="rId4"/>
    <p:sldLayoutId id="2147483941" r:id="rId5"/>
    <p:sldLayoutId id="2147483942" r:id="rId6"/>
    <p:sldLayoutId id="2147483943" r:id="rId7"/>
    <p:sldLayoutId id="2147483944" r:id="rId8"/>
    <p:sldLayoutId id="2147483945" r:id="rId9"/>
    <p:sldLayoutId id="2147483946" r:id="rId10"/>
    <p:sldLayoutId id="2147483947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571480"/>
            <a:ext cx="8243886" cy="1000132"/>
          </a:xfrm>
          <a:solidFill>
            <a:schemeClr val="accent1"/>
          </a:solidFill>
        </p:spPr>
        <p:txBody>
          <a:bodyPr>
            <a:noAutofit/>
          </a:bodyPr>
          <a:lstStyle/>
          <a:p>
            <a:pPr algn="ctr"/>
            <a:r>
              <a:rPr lang="ru-RU" sz="3200" dirty="0" smtClean="0">
                <a:solidFill>
                  <a:srgbClr val="7030A0"/>
                </a:solidFill>
              </a:rPr>
              <a:t>Компьютерные игры и интернет в жизни ребенка</a:t>
            </a:r>
            <a:endParaRPr lang="en-US" sz="3200" dirty="0">
              <a:solidFill>
                <a:srgbClr val="7030A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429388" y="1857364"/>
            <a:ext cx="2409812" cy="2071702"/>
          </a:xfrm>
        </p:spPr>
        <p:txBody>
          <a:bodyPr>
            <a:normAutofit/>
          </a:bodyPr>
          <a:lstStyle/>
          <a:p>
            <a:pPr algn="just"/>
            <a:r>
              <a:rPr lang="ru-RU" sz="2000" i="1" dirty="0" smtClean="0">
                <a:ln>
                  <a:solidFill>
                    <a:schemeClr val="tx1">
                      <a:lumMod val="95000"/>
                    </a:schemeClr>
                  </a:solidFill>
                </a:ln>
                <a:solidFill>
                  <a:schemeClr val="tx1"/>
                </a:solidFill>
              </a:rPr>
              <a:t>Нестерова Е.С., заместитель директора по методической работе МБОУ «Центр ПМСС»</a:t>
            </a:r>
          </a:p>
          <a:p>
            <a:endParaRPr lang="en-US" dirty="0"/>
          </a:p>
        </p:txBody>
      </p:sp>
      <p:pic>
        <p:nvPicPr>
          <p:cNvPr id="2050" name="Picture 2" descr="C:\Documents and Settings\User.NOTEBOOK\Рабочий стол\Интеренет-зависимость\phot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1857364"/>
            <a:ext cx="5708638" cy="380575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87549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dirty="0" smtClean="0"/>
              <a:t>Правила безопасности пользования Интернетом: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5311824"/>
          </a:xfrm>
        </p:spPr>
        <p:txBody>
          <a:bodyPr>
            <a:normAutofit/>
          </a:bodyPr>
          <a:lstStyle/>
          <a:p>
            <a:pPr>
              <a:buNone/>
            </a:pPr>
            <a:endParaRPr lang="ru-RU" sz="2400" dirty="0"/>
          </a:p>
        </p:txBody>
      </p:sp>
      <p:pic>
        <p:nvPicPr>
          <p:cNvPr id="8194" name="Picture 2" descr="C:\Documents and Settings\User.NOTEBOOK\Рабочий стол\Интеренет-зависимость\medium_12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1285860"/>
            <a:ext cx="4786346" cy="3589759"/>
          </a:xfrm>
          <a:prstGeom prst="rect">
            <a:avLst/>
          </a:prstGeom>
          <a:noFill/>
        </p:spPr>
      </p:pic>
      <p:pic>
        <p:nvPicPr>
          <p:cNvPr id="8195" name="Picture 3" descr="C:\Documents and Settings\User.NOTEBOOK\Рабочий стол\Интеренет-зависимость\369485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00562" y="3500438"/>
            <a:ext cx="3810000" cy="28575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428596" y="1500174"/>
            <a:ext cx="8229600" cy="3161506"/>
          </a:xfrm>
        </p:spPr>
        <p:txBody>
          <a:bodyPr>
            <a:normAutofit/>
          </a:bodyPr>
          <a:lstStyle/>
          <a:p>
            <a:pPr algn="ctr"/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Как банально это ни звучало, но проблема зависимости ребенка от интернета может не возникнуть, если с раннего детства родители будут уделять внимание его воспитанию, интересоваться его жизнью, создавать насыщенную развивающую среду, учить доброму и вечному.</a:t>
            </a:r>
            <a:endParaRPr lang="ru-RU" sz="28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>
          <a:xfrm>
            <a:off x="500034" y="4929198"/>
            <a:ext cx="8229600" cy="71438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000" i="1" dirty="0" smtClean="0"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sz="40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428596" y="785794"/>
            <a:ext cx="8401080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dirty="0" smtClean="0"/>
              <a:t>Положительный эффект использования компьютерных технологий: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idx="1"/>
          </p:nvPr>
        </p:nvSpPr>
        <p:spPr>
          <a:xfrm>
            <a:off x="357158" y="1714488"/>
            <a:ext cx="4857784" cy="4143404"/>
          </a:xfrm>
        </p:spPr>
        <p:txBody>
          <a:bodyPr>
            <a:noAutofit/>
          </a:bodyPr>
          <a:lstStyle/>
          <a:p>
            <a:pPr algn="just"/>
            <a:r>
              <a:rPr lang="ru-RU" sz="1700" dirty="0" smtClean="0"/>
              <a:t>Как средство помощи детям с нарушениями письменной речи;</a:t>
            </a:r>
          </a:p>
          <a:p>
            <a:pPr algn="just"/>
            <a:r>
              <a:rPr lang="ru-RU" sz="1700" dirty="0" smtClean="0"/>
              <a:t>С трудностями речи;</a:t>
            </a:r>
          </a:p>
          <a:p>
            <a:pPr algn="just"/>
            <a:r>
              <a:rPr lang="ru-RU" sz="1700" dirty="0" smtClean="0"/>
              <a:t>С нарушениями пространственного различения;</a:t>
            </a:r>
          </a:p>
          <a:p>
            <a:pPr algn="just"/>
            <a:r>
              <a:rPr lang="ru-RU" sz="1700" dirty="0" smtClean="0"/>
              <a:t>Средство диагностики дисфункций памяти;</a:t>
            </a:r>
          </a:p>
          <a:p>
            <a:pPr algn="just"/>
            <a:r>
              <a:rPr lang="ru-RU" sz="1700" dirty="0" smtClean="0"/>
              <a:t>В оценке </a:t>
            </a:r>
            <a:r>
              <a:rPr lang="ru-RU" sz="1700" dirty="0" err="1" smtClean="0"/>
              <a:t>гиперактивности</a:t>
            </a:r>
            <a:r>
              <a:rPr lang="ru-RU" sz="1700" dirty="0" smtClean="0"/>
              <a:t> по параметрам селективного внимания;</a:t>
            </a:r>
          </a:p>
          <a:p>
            <a:pPr algn="just"/>
            <a:r>
              <a:rPr lang="ru-RU" sz="1700" dirty="0" smtClean="0"/>
              <a:t>Для активной эмоциональной разрядки;</a:t>
            </a:r>
          </a:p>
          <a:p>
            <a:pPr algn="just"/>
            <a:r>
              <a:rPr lang="ru-RU" sz="1700" dirty="0" smtClean="0"/>
              <a:t>Развитие творческого мышления, овладению новыми знаниями, логическими операциями;</a:t>
            </a:r>
          </a:p>
          <a:p>
            <a:pPr algn="just"/>
            <a:r>
              <a:rPr lang="ru-RU" sz="1700" dirty="0" smtClean="0"/>
              <a:t>Дают представление о способах манипулирования предметами и символами.</a:t>
            </a:r>
            <a:endParaRPr lang="ru-RU" sz="1700" dirty="0"/>
          </a:p>
        </p:txBody>
      </p:sp>
      <p:pic>
        <p:nvPicPr>
          <p:cNvPr id="1027" name="Picture 3" descr="image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29322" y="1857364"/>
            <a:ext cx="2571768" cy="43237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Какая бывает зависимость?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Навязчивый </a:t>
            </a:r>
            <a:r>
              <a:rPr lang="ru-RU" dirty="0" err="1" smtClean="0"/>
              <a:t>веб-серфинг</a:t>
            </a:r>
            <a:r>
              <a:rPr lang="ru-RU" dirty="0" smtClean="0"/>
              <a:t> – беспорядочные переходы с </a:t>
            </a:r>
          </a:p>
          <a:p>
            <a:pPr>
              <a:buNone/>
            </a:pPr>
            <a:r>
              <a:rPr lang="ru-RU" dirty="0" smtClean="0"/>
              <a:t>   сайта на сайт;</a:t>
            </a:r>
          </a:p>
          <a:p>
            <a:r>
              <a:rPr lang="ru-RU" dirty="0" smtClean="0"/>
              <a:t>Пристрастие к виртуальному общению и виртуальным знакомствам, превалирование общения в чатах, форумах и социальных сетях живому общению;</a:t>
            </a:r>
          </a:p>
          <a:p>
            <a:r>
              <a:rPr lang="ru-RU" dirty="0" smtClean="0"/>
              <a:t>Игровая зависимость – разнообразные </a:t>
            </a:r>
            <a:r>
              <a:rPr lang="ru-RU" dirty="0" err="1" smtClean="0"/>
              <a:t>онлайн-игры</a:t>
            </a:r>
            <a:r>
              <a:rPr lang="ru-RU" dirty="0" smtClean="0"/>
              <a:t> и игры в сети.</a:t>
            </a:r>
            <a:endParaRPr lang="ru-RU" dirty="0"/>
          </a:p>
        </p:txBody>
      </p:sp>
      <p:pic>
        <p:nvPicPr>
          <p:cNvPr id="7170" name="Picture 2" descr="C:\Documents and Settings\User.NOTEBOOK\Рабочий стол\Интеренет-зависимость\36948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43702" y="1500174"/>
            <a:ext cx="2206650" cy="173773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Увеличение интервала времени, проводимого за компьютером;</a:t>
            </a:r>
          </a:p>
          <a:p>
            <a:r>
              <a:rPr lang="ru-RU" dirty="0" smtClean="0"/>
              <a:t>Снижение успеваемости в школе;</a:t>
            </a:r>
          </a:p>
          <a:p>
            <a:r>
              <a:rPr lang="ru-RU" dirty="0" smtClean="0"/>
              <a:t>Потеря интереса к происходящему вокруг;</a:t>
            </a:r>
          </a:p>
          <a:p>
            <a:r>
              <a:rPr lang="ru-RU" dirty="0" smtClean="0"/>
              <a:t>Нарушение сна;</a:t>
            </a:r>
          </a:p>
          <a:p>
            <a:r>
              <a:rPr lang="ru-RU" dirty="0" smtClean="0"/>
              <a:t>Часты резкие перепады настроения;</a:t>
            </a:r>
          </a:p>
          <a:p>
            <a:r>
              <a:rPr lang="ru-RU" dirty="0" smtClean="0"/>
              <a:t>Неадекватное поведение в ответ на предложение выключить </a:t>
            </a:r>
            <a:r>
              <a:rPr lang="ru-RU" dirty="0" err="1" smtClean="0"/>
              <a:t>компьютер-вплоть</a:t>
            </a:r>
            <a:r>
              <a:rPr lang="ru-RU" dirty="0" smtClean="0"/>
              <a:t> </a:t>
            </a:r>
            <a:r>
              <a:rPr lang="ru-RU" dirty="0" smtClean="0"/>
              <a:t>до скандала.</a:t>
            </a:r>
            <a:endParaRPr lang="ru-RU" dirty="0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Признаки зависимости: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Два механизма формирования интернет-зависимости:</a:t>
            </a:r>
            <a:endParaRPr lang="ru-RU" dirty="0"/>
          </a:p>
        </p:txBody>
      </p:sp>
      <p:sp>
        <p:nvSpPr>
          <p:cNvPr id="7" name="Содержимое 6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 smtClean="0"/>
              <a:t>Уход от реальности</a:t>
            </a:r>
          </a:p>
          <a:p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Принятие роли</a:t>
            </a:r>
          </a:p>
          <a:p>
            <a:endParaRPr lang="ru-RU" dirty="0"/>
          </a:p>
        </p:txBody>
      </p:sp>
      <p:pic>
        <p:nvPicPr>
          <p:cNvPr id="3074" name="Picture 2" descr="C:\Documents and Settings\User.NOTEBOOK\Рабочий стол\Интеренет-зависимость\40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6314" y="3857628"/>
            <a:ext cx="3749541" cy="2500330"/>
          </a:xfrm>
          <a:prstGeom prst="rect">
            <a:avLst/>
          </a:prstGeom>
          <a:noFill/>
        </p:spPr>
      </p:pic>
      <p:pic>
        <p:nvPicPr>
          <p:cNvPr id="3075" name="Picture 3" descr="C:\Documents and Settings\User.NOTEBOOK\Рабочий стол\Интеренет-зависимость\369488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472" y="2428868"/>
            <a:ext cx="3785984" cy="278926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 smtClean="0"/>
              <a:t>Рекомендации по профилактике </a:t>
            </a:r>
            <a:r>
              <a:rPr lang="ru-RU" sz="2800" dirty="0" smtClean="0"/>
              <a:t>склонности к </a:t>
            </a:r>
            <a:r>
              <a:rPr lang="ru-RU" sz="2800" dirty="0" smtClean="0"/>
              <a:t>зависимости от интернета и компьютерных игр у детей.</a:t>
            </a:r>
            <a:endParaRPr lang="ru-RU" sz="2800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8358" indent="-514350">
              <a:buFont typeface="+mj-lt"/>
              <a:buAutoNum type="arabicPeriod"/>
            </a:pPr>
            <a:r>
              <a:rPr lang="ru-RU" dirty="0" smtClean="0"/>
              <a:t>Находите время для общения с ребенком.</a:t>
            </a:r>
          </a:p>
          <a:p>
            <a:pPr marL="578358" indent="-514350">
              <a:buFont typeface="+mj-lt"/>
              <a:buAutoNum type="arabicPeriod"/>
            </a:pPr>
            <a:r>
              <a:rPr lang="ru-RU" dirty="0" smtClean="0"/>
              <a:t>Будьте для ребенка проводником в интернет, а не наоборот.</a:t>
            </a:r>
          </a:p>
          <a:p>
            <a:pPr marL="578358" indent="-514350">
              <a:buFont typeface="+mj-lt"/>
              <a:buAutoNum type="arabicPeriod"/>
            </a:pPr>
            <a:r>
              <a:rPr lang="ru-RU" dirty="0" smtClean="0"/>
              <a:t>Знайте, чем </a:t>
            </a:r>
          </a:p>
          <a:p>
            <a:pPr marL="578358" indent="-514350">
              <a:buNone/>
            </a:pPr>
            <a:r>
              <a:rPr lang="ru-RU" dirty="0" smtClean="0"/>
              <a:t>     занимается ваш </a:t>
            </a:r>
          </a:p>
          <a:p>
            <a:pPr marL="578358" indent="-514350">
              <a:buNone/>
            </a:pPr>
            <a:r>
              <a:rPr lang="ru-RU" dirty="0" smtClean="0"/>
              <a:t>     ребенок в сети.</a:t>
            </a:r>
            <a:endParaRPr lang="ru-RU" dirty="0"/>
          </a:p>
        </p:txBody>
      </p:sp>
      <p:pic>
        <p:nvPicPr>
          <p:cNvPr id="4098" name="Picture 2" descr="C:\Documents and Settings\User.NOTEBOOK\Рабочий стол\Интеренет-зависимость\email-image-1024x68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628" y="4071942"/>
            <a:ext cx="3571868" cy="23789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43174" y="285728"/>
            <a:ext cx="6215106" cy="4661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2500306"/>
            <a:ext cx="5357850" cy="4018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7722746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Содержимое 10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954766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Поощрение увлечений ребенка: хобби, спорта и др.</a:t>
            </a:r>
          </a:p>
          <a:p>
            <a:r>
              <a:rPr lang="ru-RU" dirty="0" smtClean="0"/>
              <a:t>Семейные ритуалы.</a:t>
            </a:r>
          </a:p>
          <a:p>
            <a:r>
              <a:rPr lang="ru-RU" dirty="0" smtClean="0"/>
              <a:t>Важно приучать ребенка мастерить, рисовать, лепить и др.</a:t>
            </a:r>
          </a:p>
          <a:p>
            <a:r>
              <a:rPr lang="ru-RU" dirty="0" smtClean="0"/>
              <a:t>Познакомьте ребенка с детьми, имеющими широкий круг интересов.</a:t>
            </a:r>
          </a:p>
          <a:p>
            <a:r>
              <a:rPr lang="ru-RU" dirty="0" smtClean="0"/>
              <a:t>Поместить компьютер в самый дальний угол.</a:t>
            </a:r>
          </a:p>
          <a:p>
            <a:r>
              <a:rPr lang="ru-RU" dirty="0" smtClean="0"/>
              <a:t>Не оставлять компьютер включенным на весь день.</a:t>
            </a:r>
          </a:p>
          <a:p>
            <a:r>
              <a:rPr lang="ru-RU" dirty="0" smtClean="0"/>
              <a:t>Побольше растений и свежего воздуха в комнате с компьютером.</a:t>
            </a:r>
          </a:p>
          <a:p>
            <a:r>
              <a:rPr lang="ru-RU" dirty="0" smtClean="0"/>
              <a:t>Правила должны быть гибкими.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5373628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6026204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Компьютерные игры бывают разные, в том числе и приемлемые.</a:t>
            </a:r>
          </a:p>
          <a:p>
            <a:r>
              <a:rPr lang="ru-RU" dirty="0" smtClean="0"/>
              <a:t>Вы должны знать какую игру покупаете ребенку. Запретить наиболее жесткие игры.</a:t>
            </a:r>
          </a:p>
          <a:p>
            <a:r>
              <a:rPr lang="ru-RU" dirty="0" smtClean="0"/>
              <a:t>Игра – как повод для общения с ребенком.</a:t>
            </a:r>
          </a:p>
          <a:p>
            <a:r>
              <a:rPr lang="ru-RU" dirty="0" smtClean="0"/>
              <a:t>Не внушайте ребенку отношение к компьютеру как </a:t>
            </a:r>
            <a:r>
              <a:rPr lang="ru-RU" dirty="0" err="1" smtClean="0"/>
              <a:t>сверхценности</a:t>
            </a:r>
            <a:r>
              <a:rPr lang="ru-RU" dirty="0" smtClean="0"/>
              <a:t>.</a:t>
            </a:r>
          </a:p>
          <a:p>
            <a:r>
              <a:rPr lang="ru-RU" b="1" i="1" dirty="0" smtClean="0"/>
              <a:t>Важный момент: </a:t>
            </a:r>
            <a:r>
              <a:rPr lang="ru-RU" i="1" dirty="0" smtClean="0"/>
              <a:t>эти условия должны выполняться еще до того момента, как ваш ребенок впервые сел за компьютер, а не тогда, когда его уже из сети не вытащить за уши.</a:t>
            </a:r>
            <a:endParaRPr lang="ru-RU" b="1" i="1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1313</TotalTime>
  <Words>412</Words>
  <Application>Microsoft Office PowerPoint</Application>
  <PresentationFormat>Экран (4:3)</PresentationFormat>
  <Paragraphs>52</Paragraphs>
  <Slides>11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Яркая</vt:lpstr>
      <vt:lpstr>Компьютерные игры и интернет в жизни ребенка</vt:lpstr>
      <vt:lpstr>Положительный эффект использования компьютерных технологий: </vt:lpstr>
      <vt:lpstr>Какая бывает зависимость?</vt:lpstr>
      <vt:lpstr>Признаки зависимости:</vt:lpstr>
      <vt:lpstr>Два механизма формирования интернет-зависимости:</vt:lpstr>
      <vt:lpstr>Рекомендации по профилактике склонности к зависимости от интернета и компьютерных игр у детей.</vt:lpstr>
      <vt:lpstr>Слайд 7</vt:lpstr>
      <vt:lpstr>Слайд 8</vt:lpstr>
      <vt:lpstr>Слайд 9</vt:lpstr>
      <vt:lpstr>Правила безопасности пользования Интернетом:</vt:lpstr>
      <vt:lpstr>Как банально это ни звучало, но проблема зависимости ребенка от интернета может не возникнуть, если с раннего детства родители будут уделять внимание его воспитанию, интересоваться его жизнью, создавать насыщенную развивающую среду, учить доброму и вечному.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ПРОВЕДЕНИЕ СТРУКТУРИРОВАННОГО ИНТЕРВЬЮ</dc:title>
  <dc:creator>katya</dc:creator>
  <cp:lastModifiedBy>User</cp:lastModifiedBy>
  <cp:revision>143</cp:revision>
  <dcterms:created xsi:type="dcterms:W3CDTF">2013-07-04T23:01:54Z</dcterms:created>
  <dcterms:modified xsi:type="dcterms:W3CDTF">2015-03-20T13:32:41Z</dcterms:modified>
</cp:coreProperties>
</file>