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ase.garant.ru/2540422/" TargetMode="External"/><Relationship Id="rId2" Type="http://schemas.openxmlformats.org/officeDocument/2006/relationships/hyperlink" Target="http://www.un.org/ru/documents/decl_conv/declarations/childdec.s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base.garant.ru/10105807/11/#block_55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2780928"/>
            <a:ext cx="5328592" cy="1296144"/>
          </a:xfrm>
        </p:spPr>
        <p:txBody>
          <a:bodyPr>
            <a:normAutofit/>
          </a:bodyPr>
          <a:lstStyle/>
          <a:p>
            <a:pPr algn="r"/>
            <a:r>
              <a:rPr lang="ru-RU" sz="4000" dirty="0" smtClean="0"/>
              <a:t>Право на семью.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260648"/>
            <a:ext cx="5256584" cy="640871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>
                <a:solidFill>
                  <a:srgbClr val="0070C0"/>
                </a:solidFill>
              </a:rPr>
              <a:t>МУНИЦИПАЛЬНОЕ БЮДЖЕТНОЕ УЧРЕЖДЕНИЕ ДОПОЛНИТЕЛЬНОГО ОБРАЗОВАНИЯ  «ЦЕНТР ПСИХОЛОГО-ПЕДАГОГИЧЕСКОЙ, МЕДИЦИНСКОЙ И СОЦИАЛЬНОЙ ПОМОЩИ «СЕМЬЯ» 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>
                <a:solidFill>
                  <a:srgbClr val="0070C0"/>
                </a:solidFill>
              </a:rPr>
              <a:t>СТУПИНСКОГО  МУНИЦИПАЛЬНОГО   РАЙОНА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2017 г.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Picture 2" descr="D:\Data\Логоти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116632"/>
            <a:ext cx="1448208" cy="1368152"/>
          </a:xfrm>
          <a:prstGeom prst="rect">
            <a:avLst/>
          </a:prstGeom>
          <a:noFill/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411760" y="4151993"/>
            <a:ext cx="6264696" cy="172354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E120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Методические материалы для проведения просветительской работы с педагогами и родителями</a:t>
            </a:r>
          </a:p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1E120E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E120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1E120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Еремина Л.В., педагог-психолог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i="1" dirty="0" smtClean="0">
                <a:solidFill>
                  <a:srgbClr val="1E120E"/>
                </a:solidFill>
                <a:latin typeface="Arial" pitchFamily="34" charset="0"/>
                <a:cs typeface="Arial" pitchFamily="34" charset="0"/>
              </a:rPr>
              <a:t>Нестерова Е.С., заместитель директора </a:t>
            </a:r>
          </a:p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i="1" dirty="0" smtClean="0">
                <a:solidFill>
                  <a:srgbClr val="1E120E"/>
                </a:solidFill>
                <a:latin typeface="Arial" pitchFamily="34" charset="0"/>
                <a:cs typeface="Arial" pitchFamily="34" charset="0"/>
              </a:rPr>
              <a:t>по методической работе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208912" cy="6408712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ru-RU" b="1" dirty="0" smtClean="0"/>
              <a:t>Во-первых, опека и попечительство.</a:t>
            </a:r>
            <a:r>
              <a:rPr lang="ru-RU" dirty="0" smtClean="0"/>
              <a:t> Чаще всего опекунами и попечителями становятся близкие родственники осиротевших (в прямом или переносном смысле) детей. Опекуны и попечители действуют бесплатно, но несут всю полноту ответственности за подопечных.</a:t>
            </a:r>
          </a:p>
          <a:p>
            <a:pPr fontAlgn="base"/>
            <a:r>
              <a:rPr lang="ru-RU" b="1" dirty="0" smtClean="0"/>
              <a:t>Во-вторых, есть такая форма воспитания, как приемная семья.</a:t>
            </a:r>
            <a:r>
              <a:rPr lang="ru-RU" dirty="0" smtClean="0"/>
              <a:t> Приемные родители это те же самые опекуны и попечители, только они действуют за плату и по договору с органом опеки и попечительства. А в целом их права и обязанности ничем не отличаются от прав и обязанностей опекунов (попечителей).</a:t>
            </a:r>
          </a:p>
          <a:p>
            <a:pPr fontAlgn="base"/>
            <a:r>
              <a:rPr lang="ru-RU" b="1" dirty="0" smtClean="0"/>
              <a:t>В-третьих, усыновление.</a:t>
            </a:r>
            <a:r>
              <a:rPr lang="ru-RU" dirty="0" smtClean="0"/>
              <a:t> Усыновление это фактическая замена ребенку биологических родителей. Усыновители и усыновленные наделяются по отношению друг к другу всеми правами и обязанностями родителей и детей. То есть с точки зрения закона они буквально становятся родителями и детьми, хоть и не имеют биологической связи.</a:t>
            </a:r>
          </a:p>
          <a:p>
            <a:pPr fontAlgn="base"/>
            <a:r>
              <a:rPr lang="ru-RU" dirty="0" smtClean="0"/>
              <a:t>Усыновление является </a:t>
            </a:r>
            <a:r>
              <a:rPr lang="ru-RU" dirty="0" smtClean="0"/>
              <a:t>наиболее приоритетной формой устройства детей, поскольку только усыновление в полной мере гарантирует право несовершеннолетнего жить и воспитываться в полноценной семье.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12101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Согласно Семейному Кодексу в РФ установлены следующие основные </a:t>
            </a:r>
            <a:r>
              <a:rPr lang="ru-RU" b="1" dirty="0" smtClean="0"/>
              <a:t>права несовершеннолетних детей</a:t>
            </a:r>
            <a:r>
              <a:rPr lang="ru-RU" dirty="0" smtClean="0"/>
              <a:t> в семье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/>
          <a:lstStyle/>
          <a:p>
            <a:r>
              <a:rPr lang="ru-RU" b="1" i="1" dirty="0" smtClean="0"/>
              <a:t>Право жить и воспитываться в семье</a:t>
            </a:r>
            <a:r>
              <a:rPr lang="ru-RU" b="1" i="1" dirty="0" smtClean="0"/>
              <a:t>.</a:t>
            </a:r>
          </a:p>
          <a:p>
            <a:r>
              <a:rPr lang="ru-RU" b="1" i="1" dirty="0" smtClean="0"/>
              <a:t>Право ребенка жить вместе со своими </a:t>
            </a:r>
            <a:r>
              <a:rPr lang="ru-RU" b="1" i="1" dirty="0" smtClean="0"/>
              <a:t>родителями.</a:t>
            </a:r>
          </a:p>
          <a:p>
            <a:r>
              <a:rPr lang="ru-RU" b="1" i="1" dirty="0" smtClean="0"/>
              <a:t>Право на общение с родителями и другими родственниками. </a:t>
            </a:r>
            <a:endParaRPr lang="ru-RU" b="1" i="1" dirty="0" smtClean="0"/>
          </a:p>
          <a:p>
            <a:r>
              <a:rPr lang="ru-RU" b="1" i="1" dirty="0" smtClean="0"/>
              <a:t>Право ребенка на защиту</a:t>
            </a:r>
            <a:r>
              <a:rPr lang="ru-RU" b="1" i="1" dirty="0" smtClean="0"/>
              <a:t>.</a:t>
            </a:r>
          </a:p>
          <a:p>
            <a:r>
              <a:rPr lang="ru-RU" b="1" i="1" dirty="0" smtClean="0"/>
              <a:t>Право выражать свое мнение. </a:t>
            </a:r>
            <a:endParaRPr lang="ru-RU" b="1" i="1" dirty="0" smtClean="0"/>
          </a:p>
          <a:p>
            <a:r>
              <a:rPr lang="ru-RU" b="1" i="1" dirty="0" smtClean="0"/>
              <a:t>Право на имя. </a:t>
            </a:r>
            <a:endParaRPr lang="ru-RU" b="1" i="1" dirty="0" smtClean="0"/>
          </a:p>
          <a:p>
            <a:r>
              <a:rPr lang="ru-RU" b="1" i="1" dirty="0" smtClean="0"/>
              <a:t>Имущественное </a:t>
            </a:r>
            <a:r>
              <a:rPr lang="ru-RU" b="1" i="1" dirty="0" smtClean="0"/>
              <a:t>право несовершеннолетних </a:t>
            </a:r>
            <a:r>
              <a:rPr lang="ru-RU" b="1" i="1" dirty="0" smtClean="0"/>
              <a:t>детей. 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r>
              <a:rPr lang="ru-RU" dirty="0" smtClean="0"/>
              <a:t>Каждый ребенок имеет право на семью – это основополагающее право детей закреплено многочисленными международными документами. Российское законодательство, следуя международно-правовым традициям, также признает право детей на семью одним из важнейших прав, гарантируемых государством.</a:t>
            </a:r>
          </a:p>
          <a:p>
            <a:endParaRPr lang="ru-RU" dirty="0"/>
          </a:p>
        </p:txBody>
      </p:sp>
      <p:pic>
        <p:nvPicPr>
          <p:cNvPr id="14338" name="Picture 2" descr="C:\Users\pmss\Desktop\семь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356992"/>
            <a:ext cx="4076283" cy="32232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 </a:t>
            </a:r>
            <a:r>
              <a:rPr lang="ru-RU" dirty="0" smtClean="0"/>
              <a:t>на семью </a:t>
            </a:r>
            <a:r>
              <a:rPr lang="ru-RU" dirty="0" smtClean="0"/>
              <a:t>закреплено законодательными актами: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hlinkClick r:id="rId2"/>
              </a:rPr>
              <a:t>Декларацией </a:t>
            </a:r>
            <a:r>
              <a:rPr lang="ru-RU" dirty="0" smtClean="0">
                <a:hlinkClick r:id="rId2"/>
              </a:rPr>
              <a:t>прав </a:t>
            </a:r>
            <a:r>
              <a:rPr lang="ru-RU" dirty="0" smtClean="0">
                <a:hlinkClick r:id="rId2"/>
              </a:rPr>
              <a:t>ребенка.</a:t>
            </a:r>
            <a:endParaRPr lang="ru-RU" dirty="0" smtClean="0"/>
          </a:p>
          <a:p>
            <a:r>
              <a:rPr lang="ru-RU" dirty="0" smtClean="0">
                <a:hlinkClick r:id="rId3"/>
              </a:rPr>
              <a:t>Конвенцией </a:t>
            </a:r>
            <a:r>
              <a:rPr lang="ru-RU" dirty="0" smtClean="0">
                <a:hlinkClick r:id="rId3"/>
              </a:rPr>
              <a:t>о правах </a:t>
            </a:r>
            <a:r>
              <a:rPr lang="ru-RU" dirty="0" smtClean="0">
                <a:hlinkClick r:id="rId3"/>
              </a:rPr>
              <a:t>ребенка</a:t>
            </a:r>
            <a:r>
              <a:rPr lang="ru-RU" dirty="0" smtClean="0"/>
              <a:t>.</a:t>
            </a:r>
          </a:p>
          <a:p>
            <a:r>
              <a:rPr lang="ru-RU" dirty="0" smtClean="0">
                <a:hlinkClick r:id="rId4"/>
              </a:rPr>
              <a:t>Семейным кодексом </a:t>
            </a:r>
            <a:r>
              <a:rPr lang="ru-RU" dirty="0" smtClean="0">
                <a:hlinkClick r:id="rId4"/>
              </a:rPr>
              <a:t>Российской Федерации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16386" name="Picture 2" descr="C:\Users\pmss\Desktop\gesetzverstoss-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3284984"/>
            <a:ext cx="4752528" cy="3120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Декларация прав ребенка, 1959 года. Принцип 6: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003232" cy="5877272"/>
          </a:xfrm>
        </p:spPr>
        <p:txBody>
          <a:bodyPr>
            <a:normAutofit fontScale="92500"/>
          </a:bodyPr>
          <a:lstStyle/>
          <a:p>
            <a:pPr fontAlgn="base"/>
            <a:r>
              <a:rPr lang="ru-RU" b="1" i="1" dirty="0" smtClean="0"/>
              <a:t>Ребенок </a:t>
            </a:r>
            <a:r>
              <a:rPr lang="ru-RU" b="1" i="1" dirty="0" smtClean="0"/>
              <a:t>для полного и гармоничного развития его личности нуждается в любви и понимании. Он должен, когда это возможно, расти на попечении и под ответственностью своих родителей и во всяком случае в атмосфере любви и моральной и материальной обеспеченности; малолетний ребенок не должен, кроме тех случаев, когда имеются исключительные обстоятельства, быть разлучаем со своей матерью. На обществе и на органах публичной власти должна лежать обязанность осуществлять особую заботу о детях, не имеющих семьи, и о детях, не имеющих достаточных средств к существованию. Желательно, чтобы многодетным семьям предоставлялись государственные или иные пособия на содержание детей.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052736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dirty="0" smtClean="0"/>
              <a:t>Конвенции о правах ребенка 1989 года.</a:t>
            </a:r>
            <a:br>
              <a:rPr lang="ru-RU" dirty="0" smtClean="0"/>
            </a:br>
            <a:r>
              <a:rPr lang="ru-RU" dirty="0" smtClean="0"/>
              <a:t>Статья </a:t>
            </a:r>
            <a:r>
              <a:rPr lang="ru-RU" dirty="0" smtClean="0"/>
              <a:t>9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931224" cy="5421216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/>
              <a:t>1. Государства-участники обеспечивают, чтобы ребенок не разлучался со своими родителями вопреки их желанию, за исключением случаев, когда компетентные органы, согласно судебному решению, определяют в соответствии с применимым законом и процедурами, что такое разлучение необходимо в наилучших интересах ребенка. Такое определение может оказаться необходимым в том или ином конкретном случае, например, когда родители жестоко обращаются с ребенком или не заботятся о нем или когда родители проживают раздельно и необходимо принять решение относительно места проживания ребенка.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/>
          </a:bodyPr>
          <a:lstStyle/>
          <a:p>
            <a:pPr fontAlgn="base"/>
            <a:r>
              <a:rPr lang="ru-RU" b="1" i="1" dirty="0" smtClean="0"/>
              <a:t>2. В ходе любого разбирательства в соответствии с пунктом 1 настоящей статьи всем заинтересованным сторонам предоставляется возможность участвовать в разбирательстве и излагать свои точки зрения.</a:t>
            </a:r>
            <a:endParaRPr lang="ru-RU" dirty="0" smtClean="0"/>
          </a:p>
          <a:p>
            <a:pPr fontAlgn="base"/>
            <a:r>
              <a:rPr lang="ru-RU" b="1" i="1" dirty="0" smtClean="0"/>
              <a:t>3. Государства-участники уважают право ребенка, который разлучается с одним или обоими родителями, поддерживать на регулярной основе личные отношения и прямые контакты с обоими родителями, за исключением случая, когда это противоречит наилучшим интересам ребенка.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4. В тех случаях, когда такое разлучение вытекает из какого-либо решения, принятого государством-участником, например, при аресте, тюремном заключении, высылке, депортации или смерти (включая смерть, наступившую по любой причине во время нахождения данного лица в ведении государства) одного или обоих родителей или ребенка, такое государство-участник предоставляет родителям, ребенку или, если это необходимо, другому члену семьи по их просьбе необходимую информацию в отношении местонахождения отсутствующего члена/членов семьи, если предоставление этой информации не наносит ущерба благосостоянию ребенка. Государства-участники в дальнейшем обеспечивают, чтобы представление такой просьбы само по себе не приводило к неблагоприятным последствиям для соответствующего лица/лиц.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Ограничения права на семью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6021288"/>
          </a:xfrm>
        </p:spPr>
        <p:txBody>
          <a:bodyPr>
            <a:normAutofit fontScale="92500"/>
          </a:bodyPr>
          <a:lstStyle/>
          <a:p>
            <a:pPr fontAlgn="base"/>
            <a:r>
              <a:rPr lang="ru-RU" dirty="0" smtClean="0"/>
              <a:t>К</a:t>
            </a:r>
            <a:r>
              <a:rPr lang="ru-RU" dirty="0" smtClean="0"/>
              <a:t>огда </a:t>
            </a:r>
            <a:r>
              <a:rPr lang="ru-RU" dirty="0" smtClean="0"/>
              <a:t>государство изымает детей из семьи, оно ограничивает не их права, оно пытается защитить самих несовершеннолетних от неблагоприятных последствий общения с недобросовестными родителями, защитить их здоровье (моральное и физическое), а зачастую и жизнь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Лишение родительских прав это исключительно крайняя мера, которая предпринимается государством, когда по-другому защитить права малыша уже нельзя. Например, при хроническом алкоголизме </a:t>
            </a:r>
            <a:r>
              <a:rPr lang="ru-RU" dirty="0" smtClean="0"/>
              <a:t>родителей.</a:t>
            </a:r>
          </a:p>
          <a:p>
            <a:pPr fontAlgn="base"/>
            <a:r>
              <a:rPr lang="ru-RU" dirty="0" smtClean="0"/>
              <a:t>Ограничение </a:t>
            </a:r>
            <a:r>
              <a:rPr lang="ru-RU" dirty="0" smtClean="0"/>
              <a:t>родительских прав применяется судом сроком на шесть месяцев, и если родители не поймут за это время, что недопустимо так себя вести, не изменят свое отношение к детям и их воспитанию, то за ограничением неизбежно последует лишение родительских прав.</a:t>
            </a:r>
          </a:p>
          <a:p>
            <a:pPr fontAlgn="base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Гарантии права на </a:t>
            </a:r>
            <a:r>
              <a:rPr lang="ru-RU" b="1" dirty="0" smtClean="0"/>
              <a:t>семью.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/>
          <a:lstStyle/>
          <a:p>
            <a:r>
              <a:rPr lang="ru-RU" dirty="0" smtClean="0"/>
              <a:t>Все </a:t>
            </a:r>
            <a:r>
              <a:rPr lang="ru-RU" dirty="0" smtClean="0"/>
              <a:t>дети, которые по той или иной причине остались без родительской заботы, должны по возможности быть устроены в семью. Для этого государством предусмотрено несколько форм устройства детей.</a:t>
            </a:r>
          </a:p>
          <a:p>
            <a:endParaRPr lang="ru-RU" dirty="0"/>
          </a:p>
        </p:txBody>
      </p:sp>
      <p:pic>
        <p:nvPicPr>
          <p:cNvPr id="15362" name="Picture 2" descr="C:\Users\pmss\Desktop\qynx0rbud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678161"/>
            <a:ext cx="4320480" cy="4179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65D"/>
      </a:hlink>
      <a:folHlink>
        <a:srgbClr val="17365D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107</TotalTime>
  <Words>681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Право на семью.</vt:lpstr>
      <vt:lpstr>Слайд 2</vt:lpstr>
      <vt:lpstr>Право на семью закреплено законодательными актами:</vt:lpstr>
      <vt:lpstr>Декларация прав ребенка, 1959 года. Принцип 6: </vt:lpstr>
      <vt:lpstr>Конвенции о правах ребенка 1989 года. Статья 9 </vt:lpstr>
      <vt:lpstr>Слайд 6</vt:lpstr>
      <vt:lpstr>Слайд 7</vt:lpstr>
      <vt:lpstr>Ограничения права на семью </vt:lpstr>
      <vt:lpstr>Гарантии права на семью. </vt:lpstr>
      <vt:lpstr>Слайд 10</vt:lpstr>
      <vt:lpstr>Согласно Семейному Кодексу в РФ установлены следующие основные права несовершеннолетних детей в семье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 на семью.</dc:title>
  <dc:creator>Лариса</dc:creator>
  <cp:lastModifiedBy>pmss</cp:lastModifiedBy>
  <cp:revision>7</cp:revision>
  <dcterms:created xsi:type="dcterms:W3CDTF">2017-12-04T09:51:59Z</dcterms:created>
  <dcterms:modified xsi:type="dcterms:W3CDTF">2017-12-04T11:49:29Z</dcterms:modified>
</cp:coreProperties>
</file>